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F1A"/>
    <a:srgbClr val="196092"/>
    <a:srgbClr val="92D050"/>
    <a:srgbClr val="A2C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FAC72-D4B6-480A-96AE-8B19C3E807C7}" v="15" dt="2019-06-16T09:07:50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6" autoAdjust="0"/>
    <p:restoredTop sz="50269" autoAdjust="0"/>
  </p:normalViewPr>
  <p:slideViewPr>
    <p:cSldViewPr snapToGrid="0">
      <p:cViewPr>
        <p:scale>
          <a:sx n="88" d="100"/>
          <a:sy n="88" d="100"/>
        </p:scale>
        <p:origin x="1168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A34D-535B-4456-B5EE-17EBEAD1894E}" type="datetimeFigureOut">
              <a:rPr lang="en-PH" smtClean="0"/>
              <a:t>20/06/2019</a:t>
            </a:fld>
            <a:endParaRPr lang="en-P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C9AC6-9148-4A48-8FE0-C89D26212ECF}" type="slidenum">
              <a:rPr lang="en-PH" smtClean="0"/>
              <a:t>‹#›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108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How to compute for 4,000 Farmers and families</a:t>
            </a:r>
          </a:p>
          <a:p>
            <a:endParaRPr lang="en-PH" dirty="0"/>
          </a:p>
          <a:p>
            <a:r>
              <a:rPr lang="en-PH" dirty="0"/>
              <a:t>Assumptions:</a:t>
            </a:r>
          </a:p>
          <a:p>
            <a:r>
              <a:rPr lang="en-PH" dirty="0"/>
              <a:t>1 Farmer = 5 Family Members</a:t>
            </a:r>
          </a:p>
          <a:p>
            <a:r>
              <a:rPr lang="en-PH" dirty="0"/>
              <a:t>1 HVC Pump = 2 Farmers = 4 Hectares</a:t>
            </a:r>
          </a:p>
          <a:p>
            <a:r>
              <a:rPr lang="en-PH" dirty="0"/>
              <a:t>1 SPIS = 5 Farmers = 10 Hectares</a:t>
            </a:r>
          </a:p>
          <a:p>
            <a:r>
              <a:rPr lang="en-PH" dirty="0"/>
              <a:t>------------------------------------------------------</a:t>
            </a:r>
          </a:p>
          <a:p>
            <a:r>
              <a:rPr lang="en-PH" dirty="0"/>
              <a:t>Total SPIS = 5</a:t>
            </a:r>
          </a:p>
          <a:p>
            <a:r>
              <a:rPr lang="en-PH" dirty="0"/>
              <a:t>Total HVC = 409</a:t>
            </a:r>
          </a:p>
          <a:p>
            <a:r>
              <a:rPr lang="en-PH" dirty="0"/>
              <a:t>Total Hectares = 1,636 Ha + 50 Ha = 1686 Ha</a:t>
            </a:r>
          </a:p>
          <a:p>
            <a:r>
              <a:rPr lang="en-PH" dirty="0"/>
              <a:t>Total Farmers = 825	</a:t>
            </a:r>
          </a:p>
          <a:p>
            <a:r>
              <a:rPr lang="en-PH" dirty="0"/>
              <a:t>Total Beneficiaries = 4,000 with Farmer’s family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C9AC6-9148-4A48-8FE0-C89D26212ECF}" type="slidenum">
              <a:rPr lang="en-PH" smtClean="0"/>
              <a:t>1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6664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5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3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7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7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2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8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2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6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F865-FF23-47CE-84E2-81FB2D2F80F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7787-A4B2-4AF6-A9E0-F45D3502D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EF83F1-4C07-431D-BC82-A86B23434E66}"/>
              </a:ext>
            </a:extLst>
          </p:cNvPr>
          <p:cNvSpPr/>
          <p:nvPr/>
        </p:nvSpPr>
        <p:spPr>
          <a:xfrm>
            <a:off x="-20838" y="0"/>
            <a:ext cx="6878838" cy="9927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912915-3C9F-4512-A57B-1838C3AC92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525" t="31877" b="11937"/>
          <a:stretch/>
        </p:blipFill>
        <p:spPr>
          <a:xfrm>
            <a:off x="-1" y="5880926"/>
            <a:ext cx="4644627" cy="4035327"/>
          </a:xfrm>
          <a:prstGeom prst="rect">
            <a:avLst/>
          </a:prstGeom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D6CA012-A0D6-43B4-83F9-88EB63C6BE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023" t="46075" b="-1"/>
          <a:stretch/>
        </p:blipFill>
        <p:spPr>
          <a:xfrm rot="9902467">
            <a:off x="2279550" y="-940939"/>
            <a:ext cx="4848857" cy="3813591"/>
          </a:xfrm>
          <a:prstGeom prst="rect">
            <a:avLst/>
          </a:prstGeom>
        </p:spPr>
      </p:pic>
      <p:pic>
        <p:nvPicPr>
          <p:cNvPr id="1028" name="Picture 4" descr="Image result for pfan logo">
            <a:extLst>
              <a:ext uri="{FF2B5EF4-FFF2-40B4-BE49-F238E27FC236}">
                <a16:creationId xmlns:a16="http://schemas.microsoft.com/office/drawing/2014/main" id="{D60FC770-BB8F-4111-BC34-C1081BFE7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752" y="9303177"/>
            <a:ext cx="1442412" cy="43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Google Shape;745;p66">
            <a:extLst>
              <a:ext uri="{FF2B5EF4-FFF2-40B4-BE49-F238E27FC236}">
                <a16:creationId xmlns:a16="http://schemas.microsoft.com/office/drawing/2014/main" id="{FA8DD218-955D-4E6E-9F35-6B4B245E9F3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191" y="9247475"/>
            <a:ext cx="438965" cy="57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6D56AA-BD16-44C1-A3B0-B3657153A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092" y="9364669"/>
            <a:ext cx="3093140" cy="17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9D8A7F06-679E-4747-9DB3-CDB5C8E82E8D}"/>
              </a:ext>
            </a:extLst>
          </p:cNvPr>
          <p:cNvSpPr/>
          <p:nvPr/>
        </p:nvSpPr>
        <p:spPr>
          <a:xfrm>
            <a:off x="1535332" y="9412656"/>
            <a:ext cx="4268741" cy="503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srgbClr val="EF7F1A"/>
                </a:solidFill>
              </a:rPr>
              <a:t>Dim Sum </a:t>
            </a:r>
            <a:r>
              <a:rPr lang="en-US" altLang="zh-CN" sz="1200" b="1" dirty="0">
                <a:solidFill>
                  <a:srgbClr val="EF7F1A"/>
                </a:solidFill>
              </a:rPr>
              <a:t>with</a:t>
            </a:r>
            <a:r>
              <a:rPr lang="en-US" sz="1200" b="1" dirty="0">
                <a:solidFill>
                  <a:srgbClr val="EF7F1A"/>
                </a:solidFill>
              </a:rPr>
              <a:t> Entrepreneurs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3F93EAA-C038-4246-B3EC-028A1416F260}"/>
              </a:ext>
            </a:extLst>
          </p:cNvPr>
          <p:cNvSpPr/>
          <p:nvPr/>
        </p:nvSpPr>
        <p:spPr>
          <a:xfrm>
            <a:off x="1455035" y="-11229"/>
            <a:ext cx="1475873" cy="483329"/>
          </a:xfrm>
          <a:prstGeom prst="rect">
            <a:avLst/>
          </a:prstGeom>
          <a:solidFill>
            <a:srgbClr val="EF7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PARTNERSHIP</a:t>
            </a:r>
            <a:endParaRPr lang="en-US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D7B8577-A395-4960-9C56-46021AD07826}"/>
              </a:ext>
            </a:extLst>
          </p:cNvPr>
          <p:cNvSpPr/>
          <p:nvPr/>
        </p:nvSpPr>
        <p:spPr>
          <a:xfrm>
            <a:off x="-20838" y="-11229"/>
            <a:ext cx="1475873" cy="483329"/>
          </a:xfrm>
          <a:prstGeom prst="rect">
            <a:avLst/>
          </a:prstGeom>
          <a:solidFill>
            <a:srgbClr val="19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ACCESS TO ENERGY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18FF65C-0E26-4F0F-8FA4-94EB2393F0AC}"/>
              </a:ext>
            </a:extLst>
          </p:cNvPr>
          <p:cNvSpPr/>
          <p:nvPr/>
        </p:nvSpPr>
        <p:spPr>
          <a:xfrm>
            <a:off x="2930908" y="-11230"/>
            <a:ext cx="1475873" cy="483329"/>
          </a:xfrm>
          <a:prstGeom prst="rect">
            <a:avLst/>
          </a:prstGeom>
          <a:solidFill>
            <a:srgbClr val="A2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GROWTH </a:t>
            </a:r>
            <a:r>
              <a:rPr lang="zh-CN" altLang="en-US" sz="1200" dirty="0"/>
              <a:t> </a:t>
            </a:r>
            <a:r>
              <a:rPr lang="en-US" altLang="zh-CN" sz="1200" dirty="0"/>
              <a:t>STAGE</a:t>
            </a:r>
            <a:endParaRPr lang="en-US" sz="1200" dirty="0"/>
          </a:p>
        </p:txBody>
      </p:sp>
      <p:pic>
        <p:nvPicPr>
          <p:cNvPr id="1026" name="Picture 2" descr="Image result for philippines flag">
            <a:extLst>
              <a:ext uri="{FF2B5EF4-FFF2-40B4-BE49-F238E27FC236}">
                <a16:creationId xmlns:a16="http://schemas.microsoft.com/office/drawing/2014/main" id="{5DB4523A-DF41-44BF-B6B4-842F5FB71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5212080" y="365760"/>
            <a:ext cx="1097280" cy="5486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C98850B-5219-E446-8375-43761F6B40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751" y="923431"/>
            <a:ext cx="3116192" cy="105102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B330F34-D2A0-4765-93EB-10CB0D86F9E7}"/>
              </a:ext>
            </a:extLst>
          </p:cNvPr>
          <p:cNvSpPr/>
          <p:nvPr/>
        </p:nvSpPr>
        <p:spPr>
          <a:xfrm>
            <a:off x="765727" y="2487795"/>
            <a:ext cx="53265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Greenlight Planet aims at powering the lives of undeserved customers. </a:t>
            </a:r>
            <a:r>
              <a:rPr lang="en-PH" dirty="0"/>
              <a:t>We do this by designing, distributing and financing Sun King range of affordable solar home energy solutions for households that are completely off or lack reliable access to the grid.  </a:t>
            </a:r>
          </a:p>
          <a:p>
            <a:pPr algn="ctr"/>
            <a:endParaRPr lang="en-PH" dirty="0"/>
          </a:p>
          <a:p>
            <a:pPr algn="ctr"/>
            <a:r>
              <a:rPr lang="en-PH" dirty="0"/>
              <a:t>We reach the end user through 300+ distribution and marketing partners and 3000+ commission based agents in 5 countries. </a:t>
            </a:r>
          </a:p>
          <a:p>
            <a:pPr algn="ctr"/>
            <a:endParaRPr lang="en-PH" dirty="0"/>
          </a:p>
          <a:p>
            <a:pPr algn="ctr"/>
            <a:endParaRPr lang="en-PH" dirty="0"/>
          </a:p>
          <a:p>
            <a:pPr algn="ctr"/>
            <a:endParaRPr lang="en-PH" dirty="0"/>
          </a:p>
          <a:p>
            <a:pPr algn="ctr"/>
            <a:br>
              <a:rPr lang="en-PH" dirty="0"/>
            </a:b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86C97A-8376-4C87-B9FA-F9DFF0D78C07}"/>
              </a:ext>
            </a:extLst>
          </p:cNvPr>
          <p:cNvSpPr/>
          <p:nvPr/>
        </p:nvSpPr>
        <p:spPr>
          <a:xfrm>
            <a:off x="-20838" y="2097408"/>
            <a:ext cx="6878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Energy everyone can afford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03B6442-8EA1-4549-A303-D44DA3192697}"/>
              </a:ext>
            </a:extLst>
          </p:cNvPr>
          <p:cNvSpPr/>
          <p:nvPr/>
        </p:nvSpPr>
        <p:spPr>
          <a:xfrm>
            <a:off x="377937" y="5241717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/>
              <a:t>+10.5 million units sold</a:t>
            </a:r>
            <a:endParaRPr lang="en-US" sz="14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0752279-5945-4413-BFDE-6252217C440B}"/>
              </a:ext>
            </a:extLst>
          </p:cNvPr>
          <p:cNvSpPr/>
          <p:nvPr/>
        </p:nvSpPr>
        <p:spPr>
          <a:xfrm>
            <a:off x="2485549" y="5217169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PH" sz="2200" b="1" dirty="0"/>
              <a:t>+45 million people impacted</a:t>
            </a:r>
            <a:endParaRPr lang="en-US" sz="220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EB4828-CE76-41C3-99C5-5716F85FA853}"/>
              </a:ext>
            </a:extLst>
          </p:cNvPr>
          <p:cNvSpPr/>
          <p:nvPr/>
        </p:nvSpPr>
        <p:spPr>
          <a:xfrm>
            <a:off x="4593160" y="5241717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0000"/>
              </a:lnSpc>
            </a:pPr>
            <a:r>
              <a:rPr lang="en-IN" sz="2400" b="1" dirty="0">
                <a:sym typeface="Arial"/>
              </a:rPr>
              <a:t>Available in </a:t>
            </a:r>
            <a:r>
              <a:rPr lang="en-IN" sz="2400" b="1" dirty="0"/>
              <a:t>40</a:t>
            </a:r>
            <a:r>
              <a:rPr lang="en-IN" sz="2400" b="1" dirty="0">
                <a:sym typeface="Arial"/>
              </a:rPr>
              <a:t> countries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CD5628-926E-476B-92E6-6EFEE2403403}"/>
              </a:ext>
            </a:extLst>
          </p:cNvPr>
          <p:cNvSpPr txBox="1"/>
          <p:nvPr/>
        </p:nvSpPr>
        <p:spPr>
          <a:xfrm flipH="1">
            <a:off x="1522986" y="7708543"/>
            <a:ext cx="23114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SANAULLAH FATHI</a:t>
            </a:r>
          </a:p>
          <a:p>
            <a:pPr algn="ctr"/>
            <a:r>
              <a:rPr lang="en-US" sz="1200" dirty="0"/>
              <a:t>Business Leader  </a:t>
            </a:r>
          </a:p>
          <a:p>
            <a:pPr algn="ctr"/>
            <a:r>
              <a:rPr lang="en-US" sz="1200" dirty="0" err="1"/>
              <a:t>sanaullah@greenlightplanet.com</a:t>
            </a:r>
            <a:endParaRPr lang="en-US" sz="1200" dirty="0"/>
          </a:p>
          <a:p>
            <a:pPr algn="ctr"/>
            <a:r>
              <a:rPr lang="en-US" sz="1200" dirty="0" err="1"/>
              <a:t>www.greenlightplanet.com</a:t>
            </a:r>
            <a:endParaRPr lang="en-US" sz="1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F11C5C-294C-4B05-B9CB-D683BAEC2D0F}"/>
              </a:ext>
            </a:extLst>
          </p:cNvPr>
          <p:cNvSpPr/>
          <p:nvPr/>
        </p:nvSpPr>
        <p:spPr>
          <a:xfrm>
            <a:off x="3834404" y="7708543"/>
            <a:ext cx="2377440" cy="320040"/>
          </a:xfrm>
          <a:prstGeom prst="rect">
            <a:avLst/>
          </a:prstGeom>
          <a:solidFill>
            <a:srgbClr val="EF7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Seeking distribution partners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811FB0E-CE47-422D-9663-8695C2AF94CE}"/>
              </a:ext>
            </a:extLst>
          </p:cNvPr>
          <p:cNvSpPr/>
          <p:nvPr/>
        </p:nvSpPr>
        <p:spPr>
          <a:xfrm>
            <a:off x="3834404" y="8020560"/>
            <a:ext cx="2377440" cy="3919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Seeking grant for creating customer awareness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40006F2-B093-43F3-A329-3715AB4447F5}"/>
              </a:ext>
            </a:extLst>
          </p:cNvPr>
          <p:cNvSpPr/>
          <p:nvPr/>
        </p:nvSpPr>
        <p:spPr>
          <a:xfrm>
            <a:off x="3834404" y="8412512"/>
            <a:ext cx="2377440" cy="320040"/>
          </a:xfrm>
          <a:prstGeom prst="rect">
            <a:avLst/>
          </a:prstGeom>
          <a:solidFill>
            <a:srgbClr val="19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Seeking capital for partners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13421EAC-38B1-F940-A5C8-B07A95F339B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4" t="14776" r="41350" b="43061"/>
          <a:stretch/>
        </p:blipFill>
        <p:spPr>
          <a:xfrm>
            <a:off x="538559" y="7704546"/>
            <a:ext cx="1091090" cy="119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0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FD49313594F54AB1ABFE21EC22E0BE" ma:contentTypeVersion="7" ma:contentTypeDescription="Create a new document." ma:contentTypeScope="" ma:versionID="4136675a339e3dc9bfbcc60df4dde19c">
  <xsd:schema xmlns:xsd="http://www.w3.org/2001/XMLSchema" xmlns:xs="http://www.w3.org/2001/XMLSchema" xmlns:p="http://schemas.microsoft.com/office/2006/metadata/properties" xmlns:ns2="3bfcc77d-7052-4e20-96b3-dcd3973773ca" targetNamespace="http://schemas.microsoft.com/office/2006/metadata/properties" ma:root="true" ma:fieldsID="544330a094248d64786be93aeea1f74e" ns2:_="">
    <xsd:import namespace="3bfcc77d-7052-4e20-96b3-dcd3973773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cc77d-7052-4e20-96b3-dcd39737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EF450D-08F4-456E-B371-8FAB786FA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cc77d-7052-4e20-96b3-dcd397377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889E90-A516-4F39-A21D-497C6C33C3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6A0A4-1337-4044-BE66-F6D5A2AB47E5}">
  <ds:schemaRefs>
    <ds:schemaRef ds:uri="3bfcc77d-7052-4e20-96b3-dcd3973773ca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156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Hersson</dc:creator>
  <cp:lastModifiedBy>Daniel Hersson</cp:lastModifiedBy>
  <cp:revision>61</cp:revision>
  <dcterms:created xsi:type="dcterms:W3CDTF">2019-05-29T02:51:39Z</dcterms:created>
  <dcterms:modified xsi:type="dcterms:W3CDTF">2019-06-20T02:54:36Z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0x010100B6FD49313594F54AB1ABFE21EC22E0BE</vt:lpwstr>
  </property>
</Properties>
</file>