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F1A"/>
    <a:srgbClr val="196092"/>
    <a:srgbClr val="92D050"/>
    <a:srgbClr val="A2C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6C83B-2E64-4F61-846D-FDFC4C3AF0EE}" v="136" dt="2019-06-18T03:36:31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98" d="100"/>
          <a:sy n="98" d="100"/>
        </p:scale>
        <p:origin x="100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1BF3E-075F-3D49-8114-08DDF7AF1AC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40F0E-650E-C640-BD47-4A985003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4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5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3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2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7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3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7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8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6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FF865-FF23-47CE-84E2-81FB2D2F80F0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7787-A4B2-4AF6-A9E0-F45D3502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912915-3C9F-4512-A57B-1838C3AC92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25" t="31877" b="11937"/>
          <a:stretch/>
        </p:blipFill>
        <p:spPr>
          <a:xfrm>
            <a:off x="-1" y="5880926"/>
            <a:ext cx="4644627" cy="4035327"/>
          </a:xfrm>
          <a:prstGeom prst="rect">
            <a:avLst/>
          </a:prstGeom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D6CA012-A0D6-43B4-83F9-88EB63C6BE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23" t="46075" b="-1"/>
          <a:stretch/>
        </p:blipFill>
        <p:spPr>
          <a:xfrm rot="9902467">
            <a:off x="2295366" y="-927954"/>
            <a:ext cx="4848857" cy="381359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B330F34-D2A0-4765-93EB-10CB0D86F9E7}"/>
              </a:ext>
            </a:extLst>
          </p:cNvPr>
          <p:cNvSpPr/>
          <p:nvPr/>
        </p:nvSpPr>
        <p:spPr>
          <a:xfrm>
            <a:off x="485044" y="2545122"/>
            <a:ext cx="58273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EIRI-THU has created a innovative new solar concentrating photovoltaic thermal(CPV/T) system to bring affordable solar heat and electricity to everyone in remote areas of Western China and the specific off-grid control methods are adopted for relia</a:t>
            </a:r>
            <a:r>
              <a:rPr lang="en-US" altLang="zh-CN" sz="1600" dirty="0"/>
              <a:t>ble</a:t>
            </a:r>
            <a:r>
              <a:rPr lang="en-US" sz="1600" dirty="0"/>
              <a:t> and automatic operati</a:t>
            </a:r>
            <a:r>
              <a:rPr lang="en-US" altLang="zh-CN" sz="1600" dirty="0"/>
              <a:t>ng</a:t>
            </a:r>
            <a:r>
              <a:rPr lang="en-US" sz="1600" dirty="0"/>
              <a:t>. The system consists of particular solar concentrator, photovoltaic thermal (PV/T) module, solar tracker, battery (LiFePO</a:t>
            </a:r>
            <a:r>
              <a:rPr lang="en-US" sz="1600" baseline="-25000" dirty="0"/>
              <a:t>4</a:t>
            </a:r>
            <a:r>
              <a:rPr lang="en-US" sz="1600" dirty="0"/>
              <a:t>), water tanks and controller. A typical off-grid </a:t>
            </a:r>
            <a:r>
              <a:rPr lang="en-US" altLang="zh-CN" sz="1600" dirty="0"/>
              <a:t>demonstration plant</a:t>
            </a:r>
            <a:r>
              <a:rPr lang="en-US" sz="1600" dirty="0"/>
              <a:t> was established for hot water supply and lighting in a primary school of Western Sichuan Province and are running well for half a year. We believe the smart off grid CPV/T system developing in Western China can be the future for utilities globally, especially the island and rural areas with distributed model.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86C97A-8376-4C87-B9FA-F9DFF0D78C07}"/>
              </a:ext>
            </a:extLst>
          </p:cNvPr>
          <p:cNvSpPr/>
          <p:nvPr/>
        </p:nvSpPr>
        <p:spPr>
          <a:xfrm>
            <a:off x="242454" y="1892886"/>
            <a:ext cx="6373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A Solar Concentrating Photovoltaic Thermal (CPV/T) System for Heat Supply and Electrification in Remote Areas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3B6442-8EA1-4549-A303-D44DA3192697}"/>
              </a:ext>
            </a:extLst>
          </p:cNvPr>
          <p:cNvSpPr/>
          <p:nvPr/>
        </p:nvSpPr>
        <p:spPr>
          <a:xfrm>
            <a:off x="377937" y="5682290"/>
            <a:ext cx="1777669" cy="17776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/>
              <a:t>72%</a:t>
            </a:r>
          </a:p>
          <a:p>
            <a:pPr algn="ctr">
              <a:lnSpc>
                <a:spcPct val="80000"/>
              </a:lnSpc>
            </a:pPr>
            <a:r>
              <a:rPr lang="en-US" sz="1400" dirty="0"/>
              <a:t>Peak</a:t>
            </a:r>
          </a:p>
          <a:p>
            <a:pPr algn="ctr">
              <a:lnSpc>
                <a:spcPct val="80000"/>
              </a:lnSpc>
            </a:pPr>
            <a:r>
              <a:rPr lang="en-US" sz="1400" dirty="0"/>
              <a:t>efficiency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0752279-5945-4413-BFDE-6252217C440B}"/>
              </a:ext>
            </a:extLst>
          </p:cNvPr>
          <p:cNvSpPr/>
          <p:nvPr/>
        </p:nvSpPr>
        <p:spPr>
          <a:xfrm>
            <a:off x="2485549" y="5682290"/>
            <a:ext cx="1777669" cy="17776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2400" b="1" dirty="0"/>
              <a:t>230</a:t>
            </a:r>
          </a:p>
          <a:p>
            <a:pPr algn="ctr">
              <a:lnSpc>
                <a:spcPct val="80000"/>
              </a:lnSpc>
            </a:pPr>
            <a:r>
              <a:rPr lang="en-US" sz="1400" dirty="0"/>
              <a:t>Cost per square meter for CPV/T system</a:t>
            </a:r>
            <a:endParaRPr lang="en-US" sz="1400" baseline="300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5EB4828-CE76-41C3-99C5-5716F85FA853}"/>
              </a:ext>
            </a:extLst>
          </p:cNvPr>
          <p:cNvSpPr/>
          <p:nvPr/>
        </p:nvSpPr>
        <p:spPr>
          <a:xfrm>
            <a:off x="4593160" y="5682290"/>
            <a:ext cx="1777669" cy="17776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altLang="zh-CN" sz="2400" b="1" dirty="0"/>
              <a:t>200bn</a:t>
            </a:r>
            <a:endParaRPr lang="en-GB" sz="2400" b="1" dirty="0"/>
          </a:p>
          <a:p>
            <a:pPr algn="ctr">
              <a:lnSpc>
                <a:spcPct val="80000"/>
              </a:lnSpc>
            </a:pPr>
            <a:r>
              <a:rPr lang="en-GB" altLang="zh-CN" sz="1400" dirty="0"/>
              <a:t>Potential market for s</a:t>
            </a:r>
            <a:r>
              <a:rPr lang="en-GB" sz="1400" dirty="0"/>
              <a:t>olar collectors</a:t>
            </a:r>
            <a:endParaRPr lang="en-US" sz="1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EEBA2C-B426-4C22-A425-FC271C41A9DF}"/>
              </a:ext>
            </a:extLst>
          </p:cNvPr>
          <p:cNvSpPr/>
          <p:nvPr/>
        </p:nvSpPr>
        <p:spPr>
          <a:xfrm>
            <a:off x="1475873" y="-8147"/>
            <a:ext cx="1475873" cy="483329"/>
          </a:xfrm>
          <a:prstGeom prst="rect">
            <a:avLst/>
          </a:prstGeom>
          <a:solidFill>
            <a:srgbClr val="EF7F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HIGH EFFICIENCY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633CEF-F5A5-46DE-B1F5-75203EAA8A04}"/>
              </a:ext>
            </a:extLst>
          </p:cNvPr>
          <p:cNvSpPr/>
          <p:nvPr/>
        </p:nvSpPr>
        <p:spPr>
          <a:xfrm>
            <a:off x="0" y="-8147"/>
            <a:ext cx="1475873" cy="483329"/>
          </a:xfrm>
          <a:prstGeom prst="rect">
            <a:avLst/>
          </a:prstGeom>
          <a:solidFill>
            <a:srgbClr val="19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SOLAR CPV/T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CD5628-926E-476B-92E6-6EFEE2403403}"/>
              </a:ext>
            </a:extLst>
          </p:cNvPr>
          <p:cNvSpPr txBox="1"/>
          <p:nvPr/>
        </p:nvSpPr>
        <p:spPr>
          <a:xfrm flipH="1">
            <a:off x="1509853" y="7686864"/>
            <a:ext cx="23114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H</a:t>
            </a:r>
            <a:r>
              <a:rPr lang="en-US" altLang="zh-CN" sz="1400" b="1" dirty="0" err="1"/>
              <a:t>uling</a:t>
            </a:r>
            <a:r>
              <a:rPr lang="en-US" sz="1400" b="1" dirty="0"/>
              <a:t> </a:t>
            </a:r>
            <a:r>
              <a:rPr lang="en-US" sz="1400" b="1" dirty="0" err="1"/>
              <a:t>X</a:t>
            </a:r>
            <a:r>
              <a:rPr lang="en-US" altLang="zh-CN" sz="1400" b="1" dirty="0" err="1"/>
              <a:t>ie</a:t>
            </a:r>
            <a:r>
              <a:rPr lang="en-US" altLang="zh-CN" sz="1400" b="1" dirty="0"/>
              <a:t>, </a:t>
            </a:r>
            <a:r>
              <a:rPr lang="en-US" sz="1400" b="1" dirty="0"/>
              <a:t>Ph.D.</a:t>
            </a:r>
            <a:endParaRPr lang="en-US" sz="1200" b="1" dirty="0"/>
          </a:p>
          <a:p>
            <a:pPr algn="ctr"/>
            <a:r>
              <a:rPr lang="en-US" sz="1200" dirty="0"/>
              <a:t>xiehuling@tsinghua-eiri.org</a:t>
            </a:r>
          </a:p>
          <a:p>
            <a:pPr algn="ctr"/>
            <a:r>
              <a:rPr lang="en-US" sz="1200" dirty="0"/>
              <a:t>www.tsinghua-eiri.org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F11C5C-294C-4B05-B9CB-D683BAEC2D0F}"/>
              </a:ext>
            </a:extLst>
          </p:cNvPr>
          <p:cNvSpPr/>
          <p:nvPr/>
        </p:nvSpPr>
        <p:spPr>
          <a:xfrm>
            <a:off x="3834404" y="7775043"/>
            <a:ext cx="2377440" cy="320040"/>
          </a:xfrm>
          <a:prstGeom prst="rect">
            <a:avLst/>
          </a:prstGeom>
          <a:solidFill>
            <a:srgbClr val="EF7F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Seeking $1m investment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811FB0E-CE47-422D-9663-8695C2AF94CE}"/>
              </a:ext>
            </a:extLst>
          </p:cNvPr>
          <p:cNvSpPr/>
          <p:nvPr/>
        </p:nvSpPr>
        <p:spPr>
          <a:xfrm>
            <a:off x="3834404" y="8087060"/>
            <a:ext cx="2377440" cy="32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Wants customers in Asia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40006F2-B093-43F3-A329-3715AB4447F5}"/>
              </a:ext>
            </a:extLst>
          </p:cNvPr>
          <p:cNvSpPr/>
          <p:nvPr/>
        </p:nvSpPr>
        <p:spPr>
          <a:xfrm>
            <a:off x="3834403" y="8400919"/>
            <a:ext cx="2377440" cy="320040"/>
          </a:xfrm>
          <a:prstGeom prst="rect">
            <a:avLst/>
          </a:prstGeom>
          <a:solidFill>
            <a:srgbClr val="19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Wants technology partners</a:t>
            </a:r>
          </a:p>
        </p:txBody>
      </p:sp>
      <p:pic>
        <p:nvPicPr>
          <p:cNvPr id="1028" name="Picture 4" descr="Image result for pfan logo">
            <a:extLst>
              <a:ext uri="{FF2B5EF4-FFF2-40B4-BE49-F238E27FC236}">
                <a16:creationId xmlns:a16="http://schemas.microsoft.com/office/drawing/2014/main" id="{D60FC770-BB8F-4111-BC34-C1081BFE7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752" y="9303177"/>
            <a:ext cx="1442412" cy="43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Google Shape;745;p66">
            <a:extLst>
              <a:ext uri="{FF2B5EF4-FFF2-40B4-BE49-F238E27FC236}">
                <a16:creationId xmlns:a16="http://schemas.microsoft.com/office/drawing/2014/main" id="{FA8DD218-955D-4E6E-9F35-6B4B245E9F3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191" y="9247475"/>
            <a:ext cx="438965" cy="57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6D56AA-BD16-44C1-A3B0-B3657153A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092" y="9364669"/>
            <a:ext cx="3093140" cy="17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D888459-0CE5-442E-81BE-B2874E9311B8}"/>
              </a:ext>
            </a:extLst>
          </p:cNvPr>
          <p:cNvSpPr/>
          <p:nvPr/>
        </p:nvSpPr>
        <p:spPr>
          <a:xfrm>
            <a:off x="2951746" y="-8148"/>
            <a:ext cx="1580486" cy="483329"/>
          </a:xfrm>
          <a:prstGeom prst="rect">
            <a:avLst/>
          </a:prstGeom>
          <a:solidFill>
            <a:srgbClr val="A2C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OFF-GRID OPERATION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8A7F06-679E-4747-9DB3-CDB5C8E82E8D}"/>
              </a:ext>
            </a:extLst>
          </p:cNvPr>
          <p:cNvSpPr/>
          <p:nvPr/>
        </p:nvSpPr>
        <p:spPr>
          <a:xfrm>
            <a:off x="1535332" y="9412656"/>
            <a:ext cx="4268741" cy="503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200" b="1" dirty="0">
                <a:solidFill>
                  <a:srgbClr val="EF7F1A"/>
                </a:solidFill>
              </a:rPr>
              <a:t>Dim Sum </a:t>
            </a:r>
            <a:r>
              <a:rPr lang="en-US" altLang="zh-CN" sz="1200" b="1" dirty="0">
                <a:solidFill>
                  <a:srgbClr val="EF7F1A"/>
                </a:solidFill>
              </a:rPr>
              <a:t>with</a:t>
            </a:r>
            <a:r>
              <a:rPr lang="en-US" sz="1200" b="1" dirty="0">
                <a:solidFill>
                  <a:srgbClr val="EF7F1A"/>
                </a:solidFill>
              </a:rPr>
              <a:t> Entrepreneurs</a:t>
            </a:r>
          </a:p>
        </p:txBody>
      </p:sp>
      <p:pic>
        <p:nvPicPr>
          <p:cNvPr id="40" name="图片 39" descr="../宣传物料/VI部分应用/清华四川logo.jpeg">
            <a:extLst>
              <a:ext uri="{FF2B5EF4-FFF2-40B4-BE49-F238E27FC236}">
                <a16:creationId xmlns:a16="http://schemas.microsoft.com/office/drawing/2014/main" id="{7AEB3801-1698-4D97-B395-1887028D5D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391" y="757606"/>
            <a:ext cx="4140000" cy="1069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6A780737-D67D-4403-B887-1F43B1354A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9373" y="7745081"/>
            <a:ext cx="1018036" cy="968510"/>
          </a:xfrm>
          <a:prstGeom prst="rect">
            <a:avLst/>
          </a:prstGeom>
        </p:spPr>
      </p:pic>
      <p:pic>
        <p:nvPicPr>
          <p:cNvPr id="1026" name="Picture 2" descr="Image result for china flag high resolution">
            <a:extLst>
              <a:ext uri="{FF2B5EF4-FFF2-40B4-BE49-F238E27FC236}">
                <a16:creationId xmlns:a16="http://schemas.microsoft.com/office/drawing/2014/main" id="{4FDEF5E6-86B0-40F8-9942-D7EDD0E5A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0000">
            <a:off x="5212080" y="365760"/>
            <a:ext cx="1097280" cy="7324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10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FD49313594F54AB1ABFE21EC22E0BE" ma:contentTypeVersion="7" ma:contentTypeDescription="Create a new document." ma:contentTypeScope="" ma:versionID="4136675a339e3dc9bfbcc60df4dde19c">
  <xsd:schema xmlns:xsd="http://www.w3.org/2001/XMLSchema" xmlns:xs="http://www.w3.org/2001/XMLSchema" xmlns:p="http://schemas.microsoft.com/office/2006/metadata/properties" xmlns:ns2="3bfcc77d-7052-4e20-96b3-dcd3973773ca" targetNamespace="http://schemas.microsoft.com/office/2006/metadata/properties" ma:root="true" ma:fieldsID="544330a094248d64786be93aeea1f74e" ns2:_="">
    <xsd:import namespace="3bfcc77d-7052-4e20-96b3-dcd3973773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cc77d-7052-4e20-96b3-dcd397377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F224AD-4EC6-43A7-8FBB-B4199A3FF6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fcc77d-7052-4e20-96b3-dcd3973773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930610-4A19-4B91-A07A-04E9D2966A14}">
  <ds:schemaRefs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3bfcc77d-7052-4e20-96b3-dcd3973773ca"/>
  </ds:schemaRefs>
</ds:datastoreItem>
</file>

<file path=customXml/itemProps3.xml><?xml version="1.0" encoding="utf-8"?>
<ds:datastoreItem xmlns:ds="http://schemas.openxmlformats.org/officeDocument/2006/customXml" ds:itemID="{BD49B530-1F97-4DC4-A710-AB996CE598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217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Hersson</dc:creator>
  <cp:lastModifiedBy>Daniel Hersson</cp:lastModifiedBy>
  <cp:revision>60</cp:revision>
  <dcterms:created xsi:type="dcterms:W3CDTF">2019-05-29T02:51:39Z</dcterms:created>
  <dcterms:modified xsi:type="dcterms:W3CDTF">2019-06-18T03:37:32Z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0x010100B6FD49313594F54AB1ABFE21EC22E0BE</vt:lpwstr>
  </property>
</Properties>
</file>